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8F518D6D-C300-4385-BB9A-4604D2E6B0A7}" type="datetimeFigureOut">
              <a:rPr lang="ar-EG" smtClean="0"/>
              <a:t>22/05/1442</a:t>
            </a:fld>
            <a:endParaRPr lang="ar-EG"/>
          </a:p>
        </p:txBody>
      </p:sp>
      <p:sp>
        <p:nvSpPr>
          <p:cNvPr id="8" name="Footer Placeholder 7"/>
          <p:cNvSpPr>
            <a:spLocks noGrp="1"/>
          </p:cNvSpPr>
          <p:nvPr>
            <p:ph type="ftr" sz="quarter" idx="11"/>
          </p:nvPr>
        </p:nvSpPr>
        <p:spPr/>
        <p:txBody>
          <a:bodyPr/>
          <a:lstStyle>
            <a:extLst/>
          </a:lstStyle>
          <a:p>
            <a:endParaRPr lang="ar-EG"/>
          </a:p>
        </p:txBody>
      </p:sp>
      <p:sp>
        <p:nvSpPr>
          <p:cNvPr id="11" name="Slide Number Placeholder 10"/>
          <p:cNvSpPr>
            <a:spLocks noGrp="1"/>
          </p:cNvSpPr>
          <p:nvPr>
            <p:ph type="sldNum" sz="quarter" idx="12"/>
          </p:nvPr>
        </p:nvSpPr>
        <p:spPr/>
        <p:txBody>
          <a:bodyPr/>
          <a:lstStyle>
            <a:extLst/>
          </a:lstStyle>
          <a:p>
            <a:fld id="{1D6FE169-224B-4551-90C5-5998BD5326C1}" type="slidenum">
              <a:rPr lang="ar-EG" smtClean="0"/>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518D6D-C300-4385-BB9A-4604D2E6B0A7}" type="datetimeFigureOut">
              <a:rPr lang="ar-EG" smtClean="0"/>
              <a:t>22/05/1442</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1D6FE169-224B-4551-90C5-5998BD5326C1}"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518D6D-C300-4385-BB9A-4604D2E6B0A7}" type="datetimeFigureOut">
              <a:rPr lang="ar-EG" smtClean="0"/>
              <a:t>22/05/1442</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1D6FE169-224B-4551-90C5-5998BD5326C1}"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518D6D-C300-4385-BB9A-4604D2E6B0A7}" type="datetimeFigureOut">
              <a:rPr lang="ar-EG" smtClean="0"/>
              <a:t>22/05/1442</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1D6FE169-224B-4551-90C5-5998BD5326C1}"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F518D6D-C300-4385-BB9A-4604D2E6B0A7}" type="datetimeFigureOut">
              <a:rPr lang="ar-EG" smtClean="0"/>
              <a:t>22/05/1442</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1D6FE169-224B-4551-90C5-5998BD5326C1}" type="slidenum">
              <a:rPr lang="ar-EG" smtClean="0"/>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518D6D-C300-4385-BB9A-4604D2E6B0A7}" type="datetimeFigureOut">
              <a:rPr lang="ar-EG" smtClean="0"/>
              <a:t>22/05/1442</a:t>
            </a:fld>
            <a:endParaRPr lang="ar-EG"/>
          </a:p>
        </p:txBody>
      </p:sp>
      <p:sp>
        <p:nvSpPr>
          <p:cNvPr id="6" name="Footer Placeholder 5"/>
          <p:cNvSpPr>
            <a:spLocks noGrp="1"/>
          </p:cNvSpPr>
          <p:nvPr>
            <p:ph type="ftr" sz="quarter" idx="11"/>
          </p:nvPr>
        </p:nvSpPr>
        <p:spPr/>
        <p:txBody>
          <a:bodyPr/>
          <a:lstStyle>
            <a:extLst/>
          </a:lstStyle>
          <a:p>
            <a:endParaRPr lang="ar-EG"/>
          </a:p>
        </p:txBody>
      </p:sp>
      <p:sp>
        <p:nvSpPr>
          <p:cNvPr id="7" name="Slide Number Placeholder 6"/>
          <p:cNvSpPr>
            <a:spLocks noGrp="1"/>
          </p:cNvSpPr>
          <p:nvPr>
            <p:ph type="sldNum" sz="quarter" idx="12"/>
          </p:nvPr>
        </p:nvSpPr>
        <p:spPr/>
        <p:txBody>
          <a:bodyPr/>
          <a:lstStyle>
            <a:extLst/>
          </a:lstStyle>
          <a:p>
            <a:fld id="{1D6FE169-224B-4551-90C5-5998BD5326C1}"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F518D6D-C300-4385-BB9A-4604D2E6B0A7}" type="datetimeFigureOut">
              <a:rPr lang="ar-EG" smtClean="0"/>
              <a:t>22/05/1442</a:t>
            </a:fld>
            <a:endParaRPr lang="ar-EG"/>
          </a:p>
        </p:txBody>
      </p:sp>
      <p:sp>
        <p:nvSpPr>
          <p:cNvPr id="8" name="Footer Placeholder 7"/>
          <p:cNvSpPr>
            <a:spLocks noGrp="1"/>
          </p:cNvSpPr>
          <p:nvPr>
            <p:ph type="ftr" sz="quarter" idx="11"/>
          </p:nvPr>
        </p:nvSpPr>
        <p:spPr/>
        <p:txBody>
          <a:bodyPr/>
          <a:lstStyle>
            <a:extLst/>
          </a:lstStyle>
          <a:p>
            <a:endParaRPr lang="ar-EG"/>
          </a:p>
        </p:txBody>
      </p:sp>
      <p:sp>
        <p:nvSpPr>
          <p:cNvPr id="9" name="Slide Number Placeholder 8"/>
          <p:cNvSpPr>
            <a:spLocks noGrp="1"/>
          </p:cNvSpPr>
          <p:nvPr>
            <p:ph type="sldNum" sz="quarter" idx="12"/>
          </p:nvPr>
        </p:nvSpPr>
        <p:spPr/>
        <p:txBody>
          <a:bodyPr/>
          <a:lstStyle>
            <a:extLst/>
          </a:lstStyle>
          <a:p>
            <a:fld id="{1D6FE169-224B-4551-90C5-5998BD5326C1}"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F518D6D-C300-4385-BB9A-4604D2E6B0A7}" type="datetimeFigureOut">
              <a:rPr lang="ar-EG" smtClean="0"/>
              <a:t>22/05/1442</a:t>
            </a:fld>
            <a:endParaRPr lang="ar-EG"/>
          </a:p>
        </p:txBody>
      </p:sp>
      <p:sp>
        <p:nvSpPr>
          <p:cNvPr id="4" name="Footer Placeholder 3"/>
          <p:cNvSpPr>
            <a:spLocks noGrp="1"/>
          </p:cNvSpPr>
          <p:nvPr>
            <p:ph type="ftr" sz="quarter" idx="11"/>
          </p:nvPr>
        </p:nvSpPr>
        <p:spPr/>
        <p:txBody>
          <a:bodyPr/>
          <a:lstStyle>
            <a:extLst/>
          </a:lstStyle>
          <a:p>
            <a:endParaRPr lang="ar-EG"/>
          </a:p>
        </p:txBody>
      </p:sp>
      <p:sp>
        <p:nvSpPr>
          <p:cNvPr id="5" name="Slide Number Placeholder 4"/>
          <p:cNvSpPr>
            <a:spLocks noGrp="1"/>
          </p:cNvSpPr>
          <p:nvPr>
            <p:ph type="sldNum" sz="quarter" idx="12"/>
          </p:nvPr>
        </p:nvSpPr>
        <p:spPr/>
        <p:txBody>
          <a:bodyPr/>
          <a:lstStyle>
            <a:extLst/>
          </a:lstStyle>
          <a:p>
            <a:fld id="{1D6FE169-224B-4551-90C5-5998BD5326C1}"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F518D6D-C300-4385-BB9A-4604D2E6B0A7}" type="datetimeFigureOut">
              <a:rPr lang="ar-EG" smtClean="0"/>
              <a:t>22/05/1442</a:t>
            </a:fld>
            <a:endParaRPr lang="ar-EG"/>
          </a:p>
        </p:txBody>
      </p:sp>
      <p:sp>
        <p:nvSpPr>
          <p:cNvPr id="3" name="Footer Placeholder 2"/>
          <p:cNvSpPr>
            <a:spLocks noGrp="1"/>
          </p:cNvSpPr>
          <p:nvPr>
            <p:ph type="ftr" sz="quarter" idx="11"/>
          </p:nvPr>
        </p:nvSpPr>
        <p:spPr/>
        <p:txBody>
          <a:bodyPr/>
          <a:lstStyle>
            <a:extLst/>
          </a:lstStyle>
          <a:p>
            <a:endParaRPr lang="ar-EG"/>
          </a:p>
        </p:txBody>
      </p:sp>
      <p:sp>
        <p:nvSpPr>
          <p:cNvPr id="4" name="Slide Number Placeholder 3"/>
          <p:cNvSpPr>
            <a:spLocks noGrp="1"/>
          </p:cNvSpPr>
          <p:nvPr>
            <p:ph type="sldNum" sz="quarter" idx="12"/>
          </p:nvPr>
        </p:nvSpPr>
        <p:spPr/>
        <p:txBody>
          <a:bodyPr/>
          <a:lstStyle>
            <a:extLst/>
          </a:lstStyle>
          <a:p>
            <a:fld id="{1D6FE169-224B-4551-90C5-5998BD5326C1}"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518D6D-C300-4385-BB9A-4604D2E6B0A7}" type="datetimeFigureOut">
              <a:rPr lang="ar-EG" smtClean="0"/>
              <a:t>22/05/1442</a:t>
            </a:fld>
            <a:endParaRPr lang="ar-EG"/>
          </a:p>
        </p:txBody>
      </p:sp>
      <p:sp>
        <p:nvSpPr>
          <p:cNvPr id="6" name="Footer Placeholder 5"/>
          <p:cNvSpPr>
            <a:spLocks noGrp="1"/>
          </p:cNvSpPr>
          <p:nvPr>
            <p:ph type="ftr" sz="quarter" idx="11"/>
          </p:nvPr>
        </p:nvSpPr>
        <p:spPr/>
        <p:txBody>
          <a:bodyPr/>
          <a:lstStyle>
            <a:extLst/>
          </a:lstStyle>
          <a:p>
            <a:endParaRPr lang="ar-EG"/>
          </a:p>
        </p:txBody>
      </p:sp>
      <p:sp>
        <p:nvSpPr>
          <p:cNvPr id="7" name="Slide Number Placeholder 6"/>
          <p:cNvSpPr>
            <a:spLocks noGrp="1"/>
          </p:cNvSpPr>
          <p:nvPr>
            <p:ph type="sldNum" sz="quarter" idx="12"/>
          </p:nvPr>
        </p:nvSpPr>
        <p:spPr/>
        <p:txBody>
          <a:bodyPr/>
          <a:lstStyle>
            <a:extLst/>
          </a:lstStyle>
          <a:p>
            <a:fld id="{1D6FE169-224B-4551-90C5-5998BD5326C1}"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518D6D-C300-4385-BB9A-4604D2E6B0A7}" type="datetimeFigureOut">
              <a:rPr lang="ar-EG" smtClean="0"/>
              <a:t>22/05/1442</a:t>
            </a:fld>
            <a:endParaRPr lang="ar-EG"/>
          </a:p>
        </p:txBody>
      </p:sp>
      <p:sp>
        <p:nvSpPr>
          <p:cNvPr id="6" name="Footer Placeholder 5"/>
          <p:cNvSpPr>
            <a:spLocks noGrp="1"/>
          </p:cNvSpPr>
          <p:nvPr>
            <p:ph type="ftr" sz="quarter" idx="11"/>
          </p:nvPr>
        </p:nvSpPr>
        <p:spPr/>
        <p:txBody>
          <a:bodyPr/>
          <a:lstStyle>
            <a:extLst/>
          </a:lstStyle>
          <a:p>
            <a:endParaRPr lang="ar-EG"/>
          </a:p>
        </p:txBody>
      </p:sp>
      <p:sp>
        <p:nvSpPr>
          <p:cNvPr id="7" name="Slide Number Placeholder 6"/>
          <p:cNvSpPr>
            <a:spLocks noGrp="1"/>
          </p:cNvSpPr>
          <p:nvPr>
            <p:ph type="sldNum" sz="quarter" idx="12"/>
          </p:nvPr>
        </p:nvSpPr>
        <p:spPr/>
        <p:txBody>
          <a:bodyPr/>
          <a:lstStyle>
            <a:extLst/>
          </a:lstStyle>
          <a:p>
            <a:fld id="{1D6FE169-224B-4551-90C5-5998BD5326C1}" type="slidenum">
              <a:rPr lang="ar-EG" smtClean="0"/>
              <a:t>‹#›</a:t>
            </a:fld>
            <a:endParaRPr lang="ar-EG"/>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F518D6D-C300-4385-BB9A-4604D2E6B0A7}" type="datetimeFigureOut">
              <a:rPr lang="ar-EG" smtClean="0"/>
              <a:t>22/05/1442</a:t>
            </a:fld>
            <a:endParaRPr lang="ar-EG"/>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ar-EG"/>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6FE169-224B-4551-90C5-5998BD5326C1}" type="slidenum">
              <a:rPr lang="ar-EG" smtClean="0"/>
              <a:t>‹#›</a:t>
            </a:fld>
            <a:endParaRPr lang="ar-EG"/>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r" rtl="1"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r" rtl="1"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r" rtl="1"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r" rtl="1"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r" rtl="1"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r" rtl="1"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r" rtl="1"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dirty="0" smtClean="0"/>
              <a:t>تابع الفصل الاول</a:t>
            </a:r>
            <a:endParaRPr lang="ar-EG" dirty="0"/>
          </a:p>
        </p:txBody>
      </p:sp>
      <p:sp>
        <p:nvSpPr>
          <p:cNvPr id="3" name="Subtitle 2"/>
          <p:cNvSpPr>
            <a:spLocks noGrp="1"/>
          </p:cNvSpPr>
          <p:nvPr>
            <p:ph type="subTitle" idx="1"/>
          </p:nvPr>
        </p:nvSpPr>
        <p:spPr>
          <a:xfrm>
            <a:off x="1371600" y="3886200"/>
            <a:ext cx="6400800" cy="1126976"/>
          </a:xfrm>
        </p:spPr>
        <p:txBody>
          <a:bodyPr/>
          <a:lstStyle/>
          <a:p>
            <a:r>
              <a:rPr lang="ar-EG" b="1" dirty="0">
                <a:solidFill>
                  <a:schemeClr val="tx1"/>
                </a:solidFill>
              </a:rPr>
              <a:t>الببليوجرافيا </a:t>
            </a:r>
            <a:r>
              <a:rPr lang="en-US" b="1" dirty="0">
                <a:solidFill>
                  <a:schemeClr val="tx1"/>
                </a:solidFill>
              </a:rPr>
              <a:t> bibliography</a:t>
            </a:r>
            <a:endParaRPr lang="en-US" dirty="0">
              <a:solidFill>
                <a:schemeClr val="tx1"/>
              </a:solidFill>
            </a:endParaRPr>
          </a:p>
          <a:p>
            <a:endParaRPr lang="ar-EG"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ar-EG" dirty="0"/>
              <a:t>الملامح المادية لأوائل المطبوعات </a:t>
            </a:r>
            <a:r>
              <a:rPr lang="en-US" dirty="0"/>
              <a:t/>
            </a:r>
            <a:br>
              <a:rPr lang="en-US" dirty="0"/>
            </a:br>
            <a:endParaRPr lang="ar-EG" dirty="0"/>
          </a:p>
        </p:txBody>
      </p:sp>
      <p:sp>
        <p:nvSpPr>
          <p:cNvPr id="3" name="Content Placeholder 2"/>
          <p:cNvSpPr>
            <a:spLocks noGrp="1"/>
          </p:cNvSpPr>
          <p:nvPr>
            <p:ph idx="1"/>
          </p:nvPr>
        </p:nvSpPr>
        <p:spPr>
          <a:xfrm>
            <a:off x="457200" y="908720"/>
            <a:ext cx="8229600" cy="5760640"/>
          </a:xfrm>
        </p:spPr>
        <p:txBody>
          <a:bodyPr>
            <a:normAutofit/>
          </a:bodyPr>
          <a:lstStyle/>
          <a:p>
            <a:r>
              <a:rPr lang="ar-EG" dirty="0"/>
              <a:t>أوائل المطبوعات أو المهاديات </a:t>
            </a:r>
            <a:r>
              <a:rPr lang="ar-EG" dirty="0" smtClean="0"/>
              <a:t>كما هو مستخدم </a:t>
            </a:r>
            <a:r>
              <a:rPr lang="ar-EG" dirty="0"/>
              <a:t>في دول شمال أفريقيا وهناك عدة شروط يجب أن تتوفر في يدخل هذا الكتاب ليكون من أوائل المطبوعات </a:t>
            </a:r>
            <a:endParaRPr lang="ar-EG" dirty="0" smtClean="0"/>
          </a:p>
          <a:p>
            <a:pPr lvl="0"/>
            <a:r>
              <a:rPr lang="ar-EG" dirty="0"/>
              <a:t> أن يكون المطبوع كتابا أي أن الرسائل والوثائق والعهود والمدونات الموسيقية والصحف تخرج من إطار هذا التعريف </a:t>
            </a:r>
            <a:endParaRPr lang="en-US" dirty="0"/>
          </a:p>
          <a:p>
            <a:pPr lvl="0"/>
            <a:r>
              <a:rPr lang="ar-EG" dirty="0"/>
              <a:t> ان يكون الكتاب مطبوعا ويدخل في ذلك الكتب المطبوعة بطريقة طبع الحجر. </a:t>
            </a:r>
            <a:endParaRPr lang="en-US" dirty="0"/>
          </a:p>
          <a:p>
            <a:pPr lvl="0"/>
            <a:r>
              <a:rPr lang="ar-EG" dirty="0"/>
              <a:t> أن يكون الكتاب قد طبع خلال الخمسين سنة الأولى من تاريخ دخول الطباعة في المنطقة </a:t>
            </a:r>
            <a:endParaRPr lang="en-US" dirty="0"/>
          </a:p>
          <a:p>
            <a:endParaRPr lang="ar-E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ar-EG" u="sng" dirty="0"/>
              <a:t>الملامح المادية لأوائل المطبوعات </a:t>
            </a:r>
            <a:r>
              <a:rPr lang="en-US" dirty="0"/>
              <a:t/>
            </a:r>
            <a:br>
              <a:rPr lang="en-US" dirty="0"/>
            </a:br>
            <a:endParaRPr lang="ar-EG" dirty="0"/>
          </a:p>
        </p:txBody>
      </p:sp>
      <p:sp>
        <p:nvSpPr>
          <p:cNvPr id="3" name="Content Placeholder 2"/>
          <p:cNvSpPr>
            <a:spLocks noGrp="1"/>
          </p:cNvSpPr>
          <p:nvPr>
            <p:ph idx="1"/>
          </p:nvPr>
        </p:nvSpPr>
        <p:spPr>
          <a:xfrm>
            <a:off x="467544" y="1052736"/>
            <a:ext cx="8229600" cy="5544616"/>
          </a:xfrm>
        </p:spPr>
        <p:txBody>
          <a:bodyPr>
            <a:normAutofit fontScale="92500"/>
          </a:bodyPr>
          <a:lstStyle/>
          <a:p>
            <a:pPr>
              <a:buNone/>
            </a:pPr>
            <a:r>
              <a:rPr lang="ar-EG" u="sng" dirty="0" smtClean="0"/>
              <a:t> </a:t>
            </a:r>
            <a:r>
              <a:rPr lang="ar-EG" u="sng" dirty="0"/>
              <a:t>أجزاء الكتاب </a:t>
            </a:r>
            <a:r>
              <a:rPr lang="ar-EG" dirty="0"/>
              <a:t>:</a:t>
            </a:r>
            <a:endParaRPr lang="en-US" dirty="0"/>
          </a:p>
          <a:p>
            <a:pPr lvl="0"/>
            <a:r>
              <a:rPr lang="ar-EG" u="sng" dirty="0"/>
              <a:t>الغلاف</a:t>
            </a:r>
            <a:r>
              <a:rPr lang="ar-EG" dirty="0"/>
              <a:t> </a:t>
            </a:r>
            <a:r>
              <a:rPr lang="ar-EG" dirty="0" smtClean="0"/>
              <a:t>:غلاف </a:t>
            </a:r>
            <a:r>
              <a:rPr lang="ar-EG" dirty="0"/>
              <a:t>الكتاب عبارة عن تجليد سميك يقي الكتاب من القطع أو أي من عوامل التلف الأخرى ، وفى أوائل المطبوعات كان الكتاب يخرج في شكل ملازم من المطبعة ويتم تجليده بعد ذلك تبعا لرغبة الطالب الذي يضع مواصفات التجليد الذي يريدها </a:t>
            </a:r>
            <a:r>
              <a:rPr lang="ar-EG" dirty="0" smtClean="0"/>
              <a:t>. وقد </a:t>
            </a:r>
            <a:r>
              <a:rPr lang="ar-EG" dirty="0"/>
              <a:t>غلب على أوائل المطبوعات التجليد السميك ومع ظهور الكتب المغلفة بدأ يختفي الكتاب المجلد . مما يعنى أن الغلاف دخيل على الكتاب وليس جزء منه لان الأصل أن الكتاب يطبع ويخرج من المطبعة بدون غلاف وهذا يدل عليه تعريف اليونسكو للكتاب وهو أنه وعاء مكون من تسعة وأربعين صفحة خلاف صفحات الغلاف وتستخدم هذه الورقة لحماية  وتوضع هذه الورقة مع تجليد </a:t>
            </a:r>
            <a:r>
              <a:rPr lang="ar-EG" dirty="0" smtClean="0"/>
              <a:t>الكتاب .</a:t>
            </a:r>
            <a:endParaRPr lang="en-US" dirty="0"/>
          </a:p>
          <a:p>
            <a:endParaRPr lang="ar-E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ar-EG" u="sng" dirty="0"/>
              <a:t>الملامح المادية لأوائل المطبوعات </a:t>
            </a:r>
            <a:r>
              <a:rPr lang="en-US" dirty="0"/>
              <a:t/>
            </a:r>
            <a:br>
              <a:rPr lang="en-US" dirty="0"/>
            </a:br>
            <a:endParaRPr lang="ar-EG" dirty="0"/>
          </a:p>
        </p:txBody>
      </p:sp>
      <p:sp>
        <p:nvSpPr>
          <p:cNvPr id="3" name="Content Placeholder 2"/>
          <p:cNvSpPr>
            <a:spLocks noGrp="1"/>
          </p:cNvSpPr>
          <p:nvPr>
            <p:ph idx="1"/>
          </p:nvPr>
        </p:nvSpPr>
        <p:spPr>
          <a:xfrm>
            <a:off x="457200" y="980728"/>
            <a:ext cx="8229600" cy="5472608"/>
          </a:xfrm>
        </p:spPr>
        <p:txBody>
          <a:bodyPr>
            <a:normAutofit fontScale="77500" lnSpcReduction="20000"/>
          </a:bodyPr>
          <a:lstStyle/>
          <a:p>
            <a:pPr lvl="0"/>
            <a:r>
              <a:rPr lang="ar-EG" u="sng" dirty="0"/>
              <a:t>الورقة البيضاء</a:t>
            </a:r>
            <a:r>
              <a:rPr lang="ar-EG" dirty="0"/>
              <a:t> </a:t>
            </a:r>
            <a:r>
              <a:rPr lang="ar-EG" dirty="0" smtClean="0"/>
              <a:t>:وتستخدم </a:t>
            </a:r>
            <a:r>
              <a:rPr lang="ar-EG" dirty="0"/>
              <a:t>هذه الورقة لحماية المتن وتوضع هذه الورقة مع تجليد الكتاب </a:t>
            </a:r>
            <a:endParaRPr lang="en-US" dirty="0"/>
          </a:p>
          <a:p>
            <a:r>
              <a:rPr lang="ar-EG" dirty="0"/>
              <a:t> </a:t>
            </a:r>
            <a:r>
              <a:rPr lang="ar-EG" u="sng" dirty="0" smtClean="0"/>
              <a:t>كعب الكتاب</a:t>
            </a:r>
            <a:r>
              <a:rPr lang="ar-EG" dirty="0" smtClean="0"/>
              <a:t>:وكان </a:t>
            </a:r>
            <a:r>
              <a:rPr lang="ar-EG" dirty="0"/>
              <a:t>طالب الكتاب هو من يقوم بتحديد ما يكتب على الكعب ففي بعض الأحيان كان يكتب اسمه عليه وقد برزت أهمية كعب الكتاب عندما بدأ وضع الكتاب رأسيا وليس أفقيا كما كان يرص في عصر الخطاطة ولعدة قرون من بداية الطباعة . </a:t>
            </a:r>
            <a:r>
              <a:rPr lang="ar-EG" dirty="0" smtClean="0"/>
              <a:t>وعندما </a:t>
            </a:r>
            <a:r>
              <a:rPr lang="ar-EG" dirty="0"/>
              <a:t>بدأ ترصيص الكتب رأسيا أصبح للكعب أهمية كبرى والبيانات التي يتضمنها الكعب اسم المؤلف ، وعنوان الكتاب ، والناشر </a:t>
            </a:r>
            <a:r>
              <a:rPr lang="ar-EG" dirty="0" smtClean="0"/>
              <a:t>.</a:t>
            </a:r>
          </a:p>
          <a:p>
            <a:pPr lvl="0"/>
            <a:r>
              <a:rPr lang="ar-EG" u="sng" dirty="0"/>
              <a:t>صفحة العنوان </a:t>
            </a:r>
            <a:r>
              <a:rPr lang="ar-EG" dirty="0" smtClean="0"/>
              <a:t>يسبق </a:t>
            </a:r>
            <a:r>
              <a:rPr lang="ar-EG" dirty="0"/>
              <a:t>صفحة العنوان الأصلية العنوان المجزوء وهى صفحة يدون فيها عنوان الكتاب مختصرا وتليها صفحة العنوان كاملة ومن الجدير بالذكر أن المخطوطات  لم تعرف صفحة العنوان إلا فيما ندر ، وحتى أوائل المطبوعات لم تظهر بها صفحة العنوان في بداية الطباعة وان وجدت صفحة العنوان بعد ذلك في نهايات أوائل المطبوعات ، وقد تطورت صفحة العنوان عبر قرون طويلة . وتتضمن صفحة العنوان البيانات التالية :</a:t>
            </a:r>
            <a:endParaRPr lang="en-US" dirty="0"/>
          </a:p>
          <a:p>
            <a:r>
              <a:rPr lang="ar-EG" dirty="0"/>
              <a:t>اسم السلسلة – اسم المؤلف – عنوان الكتاب ويشمل العنوان الفرعي إن وجد والعنوان الموازى إن كان للكتاب عنوانا موازيا – بيانات النشر – والطبعة .</a:t>
            </a:r>
            <a:endParaRPr lang="en-US" dirty="0"/>
          </a:p>
          <a:p>
            <a:endParaRPr lang="en-US" dirty="0"/>
          </a:p>
          <a:p>
            <a:endParaRPr lang="ar-E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u="sng" dirty="0" smtClean="0"/>
              <a:t>الملامح المادية لأوائل المطبوعات</a:t>
            </a:r>
            <a:endParaRPr lang="ar-EG" dirty="0"/>
          </a:p>
        </p:txBody>
      </p:sp>
      <p:sp>
        <p:nvSpPr>
          <p:cNvPr id="3" name="Content Placeholder 2"/>
          <p:cNvSpPr>
            <a:spLocks noGrp="1"/>
          </p:cNvSpPr>
          <p:nvPr>
            <p:ph idx="1"/>
          </p:nvPr>
        </p:nvSpPr>
        <p:spPr>
          <a:xfrm>
            <a:off x="251520" y="1196752"/>
            <a:ext cx="8640960" cy="5400600"/>
          </a:xfrm>
        </p:spPr>
        <p:txBody>
          <a:bodyPr>
            <a:normAutofit fontScale="85000" lnSpcReduction="20000"/>
          </a:bodyPr>
          <a:lstStyle/>
          <a:p>
            <a:pPr lvl="0"/>
            <a:r>
              <a:rPr lang="ar-EG" u="sng" dirty="0"/>
              <a:t>صفحة الإهداء</a:t>
            </a:r>
            <a:r>
              <a:rPr lang="ar-EG" dirty="0"/>
              <a:t> : وتأتى بعد صفحة العنوان وهى حديثة نسبيا ولم تعرفها أوائل المطبوعات ويتم في هذه الصفحة إهداء العمل إلى شخص أو مجموعة يرى المؤلف أنهم يستحقون إهداءه إليهم .</a:t>
            </a:r>
            <a:endParaRPr lang="en-US" dirty="0"/>
          </a:p>
          <a:p>
            <a:pPr lvl="0"/>
            <a:r>
              <a:rPr lang="ar-EG" u="sng" dirty="0"/>
              <a:t>صفحة الشكر</a:t>
            </a:r>
            <a:r>
              <a:rPr lang="ar-EG" dirty="0"/>
              <a:t> : ويقوم فيها المؤلف بشكر الذين ساعدوه في جمع المادة العلمية .</a:t>
            </a:r>
            <a:endParaRPr lang="en-US" dirty="0"/>
          </a:p>
          <a:p>
            <a:pPr lvl="0"/>
            <a:r>
              <a:rPr lang="ar-EG" u="sng" dirty="0"/>
              <a:t>قائمة المحتويات</a:t>
            </a:r>
            <a:r>
              <a:rPr lang="ar-EG" dirty="0"/>
              <a:t> : </a:t>
            </a:r>
            <a:r>
              <a:rPr lang="ar-EG" dirty="0" smtClean="0"/>
              <a:t>تمثل </a:t>
            </a:r>
            <a:r>
              <a:rPr lang="ar-EG" dirty="0"/>
              <a:t>قائمة المحتويات خريطة بالمادة العلمية متتابعة من أول العمل إلى نهايته مع إيضاح رقم الصفحة ، وهى أيضا حديثة ويتم ترتيب الفصول فيها منطقيا تبعا لتداعى الموضوع .</a:t>
            </a:r>
            <a:endParaRPr lang="en-US" dirty="0"/>
          </a:p>
          <a:p>
            <a:pPr lvl="0"/>
            <a:r>
              <a:rPr lang="ar-EG" u="sng" dirty="0"/>
              <a:t>قائمة الأشكال والصور والرسوم</a:t>
            </a:r>
            <a:r>
              <a:rPr lang="ar-EG" dirty="0"/>
              <a:t> </a:t>
            </a:r>
            <a:r>
              <a:rPr lang="ar-EG" dirty="0" smtClean="0"/>
              <a:t>:وتأتى </a:t>
            </a:r>
            <a:r>
              <a:rPr lang="ar-EG" dirty="0"/>
              <a:t>في بعض الأعمال التي تشتمل على أشكال وصور ورسوم .</a:t>
            </a:r>
            <a:endParaRPr lang="en-US" dirty="0"/>
          </a:p>
          <a:p>
            <a:pPr lvl="0"/>
            <a:r>
              <a:rPr lang="ar-EG" u="sng" dirty="0"/>
              <a:t>المقدمة</a:t>
            </a:r>
            <a:r>
              <a:rPr lang="ar-EG" dirty="0"/>
              <a:t> : </a:t>
            </a:r>
            <a:r>
              <a:rPr lang="ar-EG" dirty="0" smtClean="0"/>
              <a:t>ويقوم </a:t>
            </a:r>
            <a:r>
              <a:rPr lang="ar-EG" dirty="0"/>
              <a:t>فيها المؤلف بتقديم العمل شارحا الهدف منه وطريقة معالجته للموضوع.</a:t>
            </a:r>
            <a:endParaRPr lang="en-US" dirty="0"/>
          </a:p>
          <a:p>
            <a:pPr>
              <a:buNone/>
            </a:pPr>
            <a:r>
              <a:rPr lang="ar-EG" dirty="0" smtClean="0"/>
              <a:t>والمقدمة </a:t>
            </a:r>
            <a:r>
              <a:rPr lang="ar-EG" dirty="0"/>
              <a:t>جزء لا يتجزأ من الكتاب لأنها توضح رؤية المؤلف وقد وجدت المقدمة في أوائل المطبوعات .</a:t>
            </a:r>
            <a:endParaRPr lang="en-US" dirty="0"/>
          </a:p>
          <a:p>
            <a:pPr lvl="0"/>
            <a:r>
              <a:rPr lang="ar-EG" u="sng" dirty="0"/>
              <a:t>التصدير</a:t>
            </a:r>
            <a:r>
              <a:rPr lang="ar-EG" dirty="0"/>
              <a:t> : </a:t>
            </a:r>
            <a:r>
              <a:rPr lang="ar-EG" dirty="0" smtClean="0"/>
              <a:t>وهى </a:t>
            </a:r>
            <a:r>
              <a:rPr lang="ar-EG" dirty="0"/>
              <a:t>كلمة يكتبها شخص آخر خلاف المؤلف يقدم فيها المؤلف وكتابه ويقارن بين ذاك الكتاب والكتب الأخرى في نفس الموضوع ويعتبر التصدير ظاهرة حديثة في الكتب .</a:t>
            </a:r>
            <a:endParaRPr lang="en-US" dirty="0"/>
          </a:p>
          <a:p>
            <a:endParaRPr lang="ar-E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u="sng" dirty="0" smtClean="0"/>
              <a:t>الملامح المادية لأوائل المطبوعات</a:t>
            </a:r>
            <a:endParaRPr lang="ar-EG" dirty="0"/>
          </a:p>
        </p:txBody>
      </p:sp>
      <p:sp>
        <p:nvSpPr>
          <p:cNvPr id="3" name="Content Placeholder 2"/>
          <p:cNvSpPr>
            <a:spLocks noGrp="1"/>
          </p:cNvSpPr>
          <p:nvPr>
            <p:ph idx="1"/>
          </p:nvPr>
        </p:nvSpPr>
        <p:spPr>
          <a:xfrm>
            <a:off x="457200" y="1268760"/>
            <a:ext cx="8229600" cy="5589240"/>
          </a:xfrm>
        </p:spPr>
        <p:txBody>
          <a:bodyPr>
            <a:normAutofit fontScale="70000" lnSpcReduction="20000"/>
          </a:bodyPr>
          <a:lstStyle/>
          <a:p>
            <a:pPr lvl="0"/>
            <a:r>
              <a:rPr lang="ar-EG" u="sng" dirty="0"/>
              <a:t>المتن</a:t>
            </a:r>
            <a:r>
              <a:rPr lang="ar-EG" dirty="0"/>
              <a:t> : </a:t>
            </a:r>
            <a:r>
              <a:rPr lang="ar-EG" dirty="0" smtClean="0"/>
              <a:t>أو </a:t>
            </a:r>
            <a:r>
              <a:rPr lang="ar-EG" dirty="0"/>
              <a:t>نص الكتاب وهى المادة العلمية ، أو الرسالة الذي يريد المؤلف إيصالها .</a:t>
            </a:r>
            <a:endParaRPr lang="en-US" dirty="0"/>
          </a:p>
          <a:p>
            <a:pPr lvl="0"/>
            <a:r>
              <a:rPr lang="ar-EG" u="sng" dirty="0"/>
              <a:t>قائمة المصادر والمراجع</a:t>
            </a:r>
            <a:r>
              <a:rPr lang="ar-EG" dirty="0"/>
              <a:t>  : </a:t>
            </a:r>
            <a:r>
              <a:rPr lang="ar-EG" dirty="0" smtClean="0"/>
              <a:t>وتأتى </a:t>
            </a:r>
            <a:r>
              <a:rPr lang="ar-EG" dirty="0"/>
              <a:t>هذه  القائمة في نهاية الكتاب ويتم ذكر المصادر والمراجع الذي اعتمد عليها المؤلف في تأليفه . </a:t>
            </a:r>
            <a:endParaRPr lang="en-US" dirty="0"/>
          </a:p>
          <a:p>
            <a:pPr lvl="0"/>
            <a:r>
              <a:rPr lang="ar-EG" u="sng" dirty="0"/>
              <a:t>الكشاف</a:t>
            </a:r>
            <a:r>
              <a:rPr lang="ar-EG" dirty="0"/>
              <a:t> </a:t>
            </a:r>
            <a:r>
              <a:rPr lang="ar-EG" dirty="0" smtClean="0"/>
              <a:t>:ويوجد </a:t>
            </a:r>
            <a:r>
              <a:rPr lang="ar-EG" dirty="0"/>
              <a:t>في بعض الكتب والكشاف قائمة بالمصطلحات ورؤوس الموضوعات والأعلام والعناوين التي وردت في متن الكتاب مرتبة ترتيبا هجائيا مع وضع رقم الصفحة  أمام كل رأس موضوع وردت فيها </a:t>
            </a:r>
            <a:r>
              <a:rPr lang="ar-EG" dirty="0" smtClean="0"/>
              <a:t>.وللكشاف </a:t>
            </a:r>
            <a:r>
              <a:rPr lang="ar-EG" dirty="0"/>
              <a:t>أهمية كبرى فهو يساعد القارئ على الاستزادة من المعلومات في موضوع الكتاب ويضفى الصبغة العلمية على الكتاب . </a:t>
            </a:r>
            <a:endParaRPr lang="en-US" dirty="0"/>
          </a:p>
          <a:p>
            <a:pPr lvl="0"/>
            <a:r>
              <a:rPr lang="ar-EG" u="sng" dirty="0"/>
              <a:t>الملاحق</a:t>
            </a:r>
            <a:r>
              <a:rPr lang="ar-EG" dirty="0"/>
              <a:t> </a:t>
            </a:r>
            <a:r>
              <a:rPr lang="ar-EG" dirty="0" smtClean="0"/>
              <a:t>:وتأتي </a:t>
            </a:r>
            <a:r>
              <a:rPr lang="ar-EG" dirty="0"/>
              <a:t>في نهاية الكتاب وهي عبارة عن مادة علمية لم يستطع المؤلف إدراجها في متن الكتاب فيضيفها في نهاية الكتاب ويربط بينها وبين المتن . ويوضع في الملاحق نصوص الوثائق – صور – خرائط – جداول إحصائية.</a:t>
            </a:r>
            <a:endParaRPr lang="en-US" dirty="0"/>
          </a:p>
          <a:p>
            <a:pPr lvl="0"/>
            <a:r>
              <a:rPr lang="ar-EG" u="sng" dirty="0"/>
              <a:t>الترقيم </a:t>
            </a:r>
            <a:r>
              <a:rPr lang="ar-EG" dirty="0" smtClean="0"/>
              <a:t>:لم </a:t>
            </a:r>
            <a:r>
              <a:rPr lang="ar-EG" dirty="0"/>
              <a:t>تعرف المحفوظات الترقيم ولكن كان يسمي التعقيب أو التعقيبات ولتلافي خلط الأوراق وللمحافظة على الترتيب كانت توضع بداية الكلمة الصفحة اليسار في هامش الصفحة اليمين </a:t>
            </a:r>
            <a:r>
              <a:rPr lang="ar-EG" dirty="0" smtClean="0"/>
              <a:t>.ثم </a:t>
            </a:r>
            <a:r>
              <a:rPr lang="ar-EG" dirty="0"/>
              <a:t>بدأ الترقيم بالورقة أي وجه وظهر. وبعد عدة قرون بدأ الترقيم بالصفحات وفي بعض الحالات كان الترتيب بالأعمدة في حالة أن يكتب في الصفحة على شكل </a:t>
            </a:r>
            <a:r>
              <a:rPr lang="ar-EG" dirty="0" smtClean="0"/>
              <a:t>أعمدة. وفى </a:t>
            </a:r>
            <a:r>
              <a:rPr lang="ar-EG" dirty="0"/>
              <a:t>النهاية هذه هي الملامح الكاملة للكتاب الذي تطور عبر القرون فلم يكن على ذلك في بداية الطباعة.</a:t>
            </a:r>
            <a:endParaRPr lang="en-US" dirty="0"/>
          </a:p>
          <a:p>
            <a:endParaRPr lang="ar-EG"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a:t>أشكال وسائط الكتابة :</a:t>
            </a:r>
          </a:p>
        </p:txBody>
      </p:sp>
      <p:sp>
        <p:nvSpPr>
          <p:cNvPr id="3" name="Content Placeholder 2"/>
          <p:cNvSpPr>
            <a:spLocks noGrp="1"/>
          </p:cNvSpPr>
          <p:nvPr>
            <p:ph idx="1"/>
          </p:nvPr>
        </p:nvSpPr>
        <p:spPr>
          <a:xfrm>
            <a:off x="251520" y="1268760"/>
            <a:ext cx="8712968" cy="5112568"/>
          </a:xfrm>
        </p:spPr>
        <p:txBody>
          <a:bodyPr>
            <a:normAutofit fontScale="70000" lnSpcReduction="20000"/>
          </a:bodyPr>
          <a:lstStyle/>
          <a:p>
            <a:r>
              <a:rPr lang="ar-EG" dirty="0"/>
              <a:t>في القرن الحادي عشر الميلادي كانت هناك ثلاث وسائط للكتابة الرق – والبردي – والورق.</a:t>
            </a:r>
            <a:endParaRPr lang="en-US" dirty="0"/>
          </a:p>
          <a:p>
            <a:r>
              <a:rPr lang="ar-EG" dirty="0"/>
              <a:t>والرق  بفتح الراء هو ما يرقق من الجلود ، وقد ظلت الرقائق تستخدم في الطباعة وقد استخدم في صناعة الكتاب ، ولقد استخدم الرق في طباعة الكتب الفاخرة لإهدائها لعلية القوم وذلك بعد دخول </a:t>
            </a:r>
            <a:r>
              <a:rPr lang="ar-EG" dirty="0" smtClean="0"/>
              <a:t>الورق.أما </a:t>
            </a:r>
            <a:r>
              <a:rPr lang="ar-EG" dirty="0"/>
              <a:t>أوراق البردي فكان وسيط فرض نفسه على الكتابة ما قبل الطباعة  أو بعبارة أخرى في عصر المخطوطات ، فعندما دخلت الطباعة لم تجد أوراق البردي لها مكان كوسيط للكتابة.</a:t>
            </a:r>
            <a:endParaRPr lang="en-US" dirty="0"/>
          </a:p>
          <a:p>
            <a:r>
              <a:rPr lang="ar-EG" dirty="0"/>
              <a:t>أما الوسيط الثالث للكتابة فهو الورق ، ومن المعروف أن اختراع الورق تم في الصين على يد تساي لون في عصر الإمبراطور هوني سنة 105م وقد ظلت صناعته حكراً على الصينيين إلى أن عرفه العرب عندما فتحوا مدينة سمرقند وانتشر عندهم ، وقد عرف العرب صناعة الورق عام 132هـ / 751م وذلك في زمن الخليفة هارون الرشيد الذي  فتحت سمرقند في عهده، وكانت جيوش الصين قد حاولت طردهم منها ولكن محاولاتهم باءت بالفشل ، ووقع في الأسر عشرون ألفاً منهم الكثير يجيد صناعة الورق فتعلمها منهم العرب وأسسوا مصنعاً للورق في سمرقند بمعاونة هؤلاء الأسري ومن هناك كان التجار ينقلونه إلى بغداد ومن ثم إلى مختلف المدن </a:t>
            </a:r>
            <a:r>
              <a:rPr lang="ar-EG" dirty="0" smtClean="0"/>
              <a:t>الإسلامية. وبعد </a:t>
            </a:r>
            <a:r>
              <a:rPr lang="ar-EG" dirty="0"/>
              <a:t>ذلك انتقلت هذه الصناعة إلى بغداد عندما أقام الفضل بن يحي البرمكي وزير الرشيد مصنعا بها . </a:t>
            </a:r>
            <a:endParaRPr lang="en-US" dirty="0"/>
          </a:p>
          <a:p>
            <a:endParaRPr lang="ar-EG"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a:t>أشكال وسائط الكتابة :</a:t>
            </a:r>
          </a:p>
        </p:txBody>
      </p:sp>
      <p:sp>
        <p:nvSpPr>
          <p:cNvPr id="3" name="Content Placeholder 2"/>
          <p:cNvSpPr>
            <a:spLocks noGrp="1"/>
          </p:cNvSpPr>
          <p:nvPr>
            <p:ph idx="1"/>
          </p:nvPr>
        </p:nvSpPr>
        <p:spPr>
          <a:xfrm>
            <a:off x="323528" y="1196752"/>
            <a:ext cx="8568952" cy="5400600"/>
          </a:xfrm>
        </p:spPr>
        <p:txBody>
          <a:bodyPr>
            <a:normAutofit fontScale="77500" lnSpcReduction="20000"/>
          </a:bodyPr>
          <a:lstStyle/>
          <a:p>
            <a:r>
              <a:rPr lang="ar-EG" dirty="0"/>
              <a:t>ويذكر القلقشندي أنه بعد أن كثر الورق واستعمل فى الدواوين بدلاً من الرقوق ، أمر الرشيد ألا يكتب الناس إلا على الكاغد –الورق- لأن الجلود ونحوها تقبل المحو والإعادة ، فتقبل التزوير بخلاف الورق فإنه متي محي منه فسد ، وإن كشط ظهر </a:t>
            </a:r>
            <a:r>
              <a:rPr lang="ar-EG" dirty="0" smtClean="0"/>
              <a:t>كشطه.ومنذ </a:t>
            </a:r>
            <a:r>
              <a:rPr lang="ar-EG" dirty="0"/>
              <a:t>منتصف القرن الرابع انتقلت صناعة الورق إلى الشام وفلسطين ومنها إلى مصر والمغرب العربي والأندلس حيث ازدهرت بالأندلس ازدهاراً عظيماً وكثرت المصانع في مدنها. </a:t>
            </a:r>
            <a:r>
              <a:rPr lang="ar-EG" dirty="0" smtClean="0"/>
              <a:t> ومما </a:t>
            </a:r>
            <a:r>
              <a:rPr lang="ar-EG" dirty="0"/>
              <a:t>هو جدير بالذكر أن العرب ادخلوا أسلوبا في صناعة الورق يبدأ بوضع الخرق البالية في القدور ومنها محلول مستخلص من رماد الخشب ، وبعد أن يغلي الخليط بشدة تغسل الخرق جيداً ، ثم تدق بالمطرقة فوق كتلة من الحجر حتى تحول إلى عجينة طرية ، وبعد ذلك يخفف قوامها وتصبح أشبه بسائل الصابون ثم يصب السائل في المصفاة ليصبح طبقة منبسطة من ألياف متماسكة ، هي فرخ الورق ، ولكن الأمر كان يحتاج إلى دقة كبيرة لنزع هذا الفرخ الرطب من المصفاة ونشره فوق سطح لتجفيفه تحت أشعة الشمس ، وظلت هذه الطريقة مستخدمة في صناعة الورق حتى نهاية الثاني عشر الهجري / الثامن عشر الميلادي ، ولم يكتف العرب بنقل صناعة الورق من الصين بل جودوا في هذه الصناعة ونقوها من شوائب كثيرة كانت تستعمل في صناعتها وأنتجوا أنواعاً جديدة من الورق المقوي وغير المقوي والناعم والخشن والأبيض والملون.</a:t>
            </a:r>
            <a:endParaRPr lang="en-US" dirty="0"/>
          </a:p>
          <a:p>
            <a:endParaRPr lang="ar-E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a:t>أشكال وسائط الكتابة :</a:t>
            </a:r>
          </a:p>
        </p:txBody>
      </p:sp>
      <p:sp>
        <p:nvSpPr>
          <p:cNvPr id="3" name="Content Placeholder 2"/>
          <p:cNvSpPr>
            <a:spLocks noGrp="1"/>
          </p:cNvSpPr>
          <p:nvPr>
            <p:ph idx="1"/>
          </p:nvPr>
        </p:nvSpPr>
        <p:spPr>
          <a:xfrm>
            <a:off x="457200" y="1124744"/>
            <a:ext cx="8229600" cy="5001419"/>
          </a:xfrm>
        </p:spPr>
        <p:txBody>
          <a:bodyPr>
            <a:normAutofit fontScale="62500" lnSpcReduction="20000"/>
          </a:bodyPr>
          <a:lstStyle/>
          <a:p>
            <a:pPr>
              <a:buNone/>
            </a:pPr>
            <a:r>
              <a:rPr lang="ar-EG" dirty="0" smtClean="0"/>
              <a:t>وقد </a:t>
            </a:r>
            <a:r>
              <a:rPr lang="ar-EG" dirty="0"/>
              <a:t>انتقلت صناعة الورق عن طريق الأندلس وصقلية إلى ايطاليا وفرنسا وباقي أوربا واستخدام الأوربيون في إنتاج طرق حديثه فطورته وجودته ، في الوقت الذي أخذت هذه الصناعة تسوء في الدول </a:t>
            </a:r>
            <a:r>
              <a:rPr lang="ar-EG" dirty="0" smtClean="0"/>
              <a:t>العربية. ومن </a:t>
            </a:r>
            <a:r>
              <a:rPr lang="ar-EG" dirty="0"/>
              <a:t>الملاحظ أن هناك ظاهرتان في تاريخ الكتاب في القرون الخمسة الأولى :-</a:t>
            </a:r>
            <a:endParaRPr lang="en-US" dirty="0"/>
          </a:p>
          <a:p>
            <a:r>
              <a:rPr lang="ar-EG" b="1" u="sng" dirty="0"/>
              <a:t>الظاهرة الأولى </a:t>
            </a:r>
            <a:r>
              <a:rPr lang="ar-EG" b="1" u="sng" dirty="0" smtClean="0"/>
              <a:t>:</a:t>
            </a:r>
            <a:r>
              <a:rPr lang="ar-EG" dirty="0" smtClean="0"/>
              <a:t> وهي </a:t>
            </a:r>
            <a:r>
              <a:rPr lang="ar-EG" dirty="0"/>
              <a:t>تحول شكل الكتاب من اللفافة إلى الكراس وقد بدأ هذا التحول من القرن الثاني الميلادي ، وإن كان شكل اللفافة ظل يستخدم في الوثائق والرسائل حتى أصبح الكراس اعتبارا من القرن الخامس الميلادي هو الشكل السائد ، وقد بدأ هذا التحول من اللفافة إلى الكراس في أنطاكيا ، وقد كان اليونانيين والعراقيين القدماء يستخدمون ألواحا خشبية يكتب عليها ثم تغطي بطبقة من الشمع ويكتب عليها أو على الخشب مباشرة  .وقد أخذ المسيحيون الأوائل هذه الطريقة عنهم وتحولوا إلى شكل الكراس </a:t>
            </a:r>
            <a:r>
              <a:rPr lang="ar-EG" dirty="0" smtClean="0"/>
              <a:t>.وقد </a:t>
            </a:r>
            <a:r>
              <a:rPr lang="ar-EG" dirty="0"/>
              <a:t>بدأ هذا التحول مع تدوين المسيحيين للكتاب </a:t>
            </a:r>
            <a:r>
              <a:rPr lang="ar-EG" dirty="0" smtClean="0"/>
              <a:t>المقدس وقد </a:t>
            </a:r>
            <a:r>
              <a:rPr lang="ar-EG" dirty="0"/>
              <a:t>بدأت كتابة الموضوعات الأخرى بخلاف الكتب الدينية تكتب في شكل كتاب بداية من القرن الرابع الميلادي ، وفى القرن الخامس الميلادي سادت ظاهرة الكراريس وانحصرت ظاهرة اللفافة ، وكان السبب في زيادة استخدامها من قبل الناس أنها أكثر عملية ، كما أن اللفافة كانت مظهراً من مظاهر الأرستقراطية التي أراد الناس أن يبتعدوا عنها</a:t>
            </a:r>
            <a:r>
              <a:rPr lang="ar-EG" dirty="0" smtClean="0"/>
              <a:t>.</a:t>
            </a:r>
            <a:endParaRPr lang="en-US" dirty="0"/>
          </a:p>
          <a:p>
            <a:r>
              <a:rPr lang="ar-EG" b="1" u="sng" dirty="0"/>
              <a:t>الظاهرة الثانية </a:t>
            </a:r>
            <a:r>
              <a:rPr lang="ar-EG" b="1" u="sng" dirty="0" smtClean="0"/>
              <a:t>: </a:t>
            </a:r>
            <a:r>
              <a:rPr lang="ar-EG" dirty="0" smtClean="0"/>
              <a:t>تراجع </a:t>
            </a:r>
            <a:r>
              <a:rPr lang="ar-EG" dirty="0"/>
              <a:t>البردي كوسيط للكتابة خلال القرن الثالث والرابع الميلادي ، هذا بخلاف الرقوق والذي ظلت وسيط للكتابة حتى بعد دخول </a:t>
            </a:r>
            <a:r>
              <a:rPr lang="ar-EG" dirty="0" smtClean="0"/>
              <a:t>الطباعة..</a:t>
            </a:r>
            <a:endParaRPr lang="en-US" dirty="0"/>
          </a:p>
          <a:p>
            <a:endParaRPr lang="ar-EG"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44</TotalTime>
  <Words>1238</Words>
  <Application>Microsoft Office PowerPoint</Application>
  <PresentationFormat>On-screen Show (4:3)</PresentationFormat>
  <Paragraphs>39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Aspect</vt:lpstr>
      <vt:lpstr>تابع الفصل الاول</vt:lpstr>
      <vt:lpstr>الملامح المادية لأوائل المطبوعات  </vt:lpstr>
      <vt:lpstr>الملامح المادية لأوائل المطبوعات  </vt:lpstr>
      <vt:lpstr>الملامح المادية لأوائل المطبوعات  </vt:lpstr>
      <vt:lpstr>الملامح المادية لأوائل المطبوعات</vt:lpstr>
      <vt:lpstr>الملامح المادية لأوائل المطبوعات</vt:lpstr>
      <vt:lpstr>أشكال وسائط الكتابة :</vt:lpstr>
      <vt:lpstr>أشكال وسائط الكتابة :</vt:lpstr>
      <vt:lpstr>أشكال وسائط الكتابة :</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تابع الفصل الاول</dc:title>
  <dc:creator>DELL</dc:creator>
  <cp:lastModifiedBy>DELL</cp:lastModifiedBy>
  <cp:revision>7</cp:revision>
  <dcterms:created xsi:type="dcterms:W3CDTF">2021-01-05T19:09:58Z</dcterms:created>
  <dcterms:modified xsi:type="dcterms:W3CDTF">2021-01-05T19:54:53Z</dcterms:modified>
</cp:coreProperties>
</file>